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73" r:id="rId2"/>
    <p:sldId id="274" r:id="rId3"/>
    <p:sldId id="268" r:id="rId4"/>
    <p:sldId id="267" r:id="rId5"/>
    <p:sldId id="262" r:id="rId6"/>
    <p:sldId id="276" r:id="rId7"/>
    <p:sldId id="270" r:id="rId8"/>
    <p:sldId id="271" r:id="rId9"/>
    <p:sldId id="269" r:id="rId10"/>
    <p:sldId id="27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828" autoAdjust="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6D55D-B5C6-42D8-A6DF-1AE384093027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C5823-ED37-4951-B330-DA0D25395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61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Collects v</a:t>
            </a:r>
            <a:r>
              <a:rPr lang="en-US" dirty="0"/>
              <a:t>ariations</a:t>
            </a:r>
            <a:r>
              <a:rPr lang="en-US" baseline="0" dirty="0"/>
              <a:t> in charge in the atmosphere, as electrons hit the conductive plate , the voltage rises and vise versa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C5823-ED37-4951-B330-DA0D253957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11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4388" y="3103750"/>
            <a:ext cx="8360654" cy="2421464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Ascend Balloon Launch  ECE294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0707" y="5651824"/>
            <a:ext cx="7197726" cy="14054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Team </a:t>
            </a:r>
            <a:r>
              <a:rPr lang="en-US" dirty="0" err="1">
                <a:solidFill>
                  <a:srgbClr val="000000"/>
                </a:solidFill>
              </a:rPr>
              <a:t>Aether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>
                <a:solidFill>
                  <a:srgbClr val="000000"/>
                </a:solidFill>
                <a:latin typeface="Constantia" charset="0"/>
              </a:rPr>
              <a:t>Rahim Muhammad, Francisco Armenta, </a:t>
            </a:r>
          </a:p>
          <a:p>
            <a:r>
              <a:rPr lang="en-US" dirty="0">
                <a:solidFill>
                  <a:srgbClr val="000000"/>
                </a:solidFill>
                <a:latin typeface="Constantia" charset="0"/>
              </a:rPr>
              <a:t>Joel Gordillo, Valerie </a:t>
            </a:r>
            <a:r>
              <a:rPr lang="en-US" dirty="0" err="1">
                <a:solidFill>
                  <a:srgbClr val="000000"/>
                </a:solidFill>
                <a:latin typeface="Constantia" charset="0"/>
              </a:rPr>
              <a:t>Galaz</a:t>
            </a:r>
            <a:r>
              <a:rPr lang="en-US" dirty="0">
                <a:solidFill>
                  <a:srgbClr val="000000"/>
                </a:solidFill>
                <a:latin typeface="Constantia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tantia" charset="0"/>
              </a:rPr>
              <a:t>Yulisa</a:t>
            </a:r>
            <a:r>
              <a:rPr lang="en-US" dirty="0">
                <a:solidFill>
                  <a:srgbClr val="000000"/>
                </a:solidFill>
                <a:latin typeface="Constantia" charset="0"/>
              </a:rPr>
              <a:t> Gonzalez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87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9530" y="1497495"/>
            <a:ext cx="3617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Questions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84105" y="3048864"/>
            <a:ext cx="2835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Comments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89982" y="5128592"/>
            <a:ext cx="3750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Thank You!!!</a:t>
            </a:r>
          </a:p>
        </p:txBody>
      </p:sp>
    </p:spTree>
    <p:extLst>
      <p:ext uri="{BB962C8B-B14F-4D97-AF65-F5344CB8AC3E}">
        <p14:creationId xmlns:p14="http://schemas.microsoft.com/office/powerpoint/2010/main" val="92881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853" y="0"/>
            <a:ext cx="10131425" cy="1456267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Onboard Sensors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8853" y="1456267"/>
            <a:ext cx="4995334" cy="523995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GPS Receiver/HAM Radio Transmitter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Triple-axis Magnetometer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Voltage Gradient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Bluetooth Transmitter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Temp. x 2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Humidity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Acceleration 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 x 2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Gyroscope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277165" y="4679159"/>
            <a:ext cx="2914835" cy="2107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Data Received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No Data</a:t>
            </a:r>
          </a:p>
        </p:txBody>
      </p:sp>
      <p:pic>
        <p:nvPicPr>
          <p:cNvPr id="4" name="Picture 2" descr="C:\Users\rah2147097\Downloads\IMG_459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1" t="17282" r="33169" b="4211"/>
          <a:stretch/>
        </p:blipFill>
        <p:spPr bwMode="auto">
          <a:xfrm>
            <a:off x="5696299" y="1186890"/>
            <a:ext cx="2897285" cy="349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610034" y="3826874"/>
            <a:ext cx="3947722" cy="295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https://pbs.twimg.com/media/B3xh6FlCEAAm6hQ.jpg:lar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" t="15324" r="6768" b="11104"/>
          <a:stretch/>
        </p:blipFill>
        <p:spPr bwMode="auto">
          <a:xfrm>
            <a:off x="8424908" y="174209"/>
            <a:ext cx="3533313" cy="259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2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131425" cy="1456267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Packet Reporting System (APRS)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058400" y="-157719"/>
            <a:ext cx="2484324" cy="1534638"/>
          </a:xfrm>
          <a:prstGeom prst="rect">
            <a:avLst/>
          </a:prstGeom>
        </p:spPr>
      </p:pic>
      <p:pic>
        <p:nvPicPr>
          <p:cNvPr id="1026" name="Picture 2" descr="https://balloonnews.files.wordpress.com/2013/08/habdui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29" y="1107210"/>
            <a:ext cx="5310002" cy="39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825" y="1107210"/>
            <a:ext cx="2940707" cy="2700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184" y="3495360"/>
            <a:ext cx="2955586" cy="318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5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131425" cy="1456267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Packet Reporting System (APRS)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058400" y="-157719"/>
            <a:ext cx="2484324" cy="15346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58000" y="1456267"/>
            <a:ext cx="44387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Frequency: 144.390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Mhz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CallSign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: KI7CQZ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72" y="1008177"/>
            <a:ext cx="6321963" cy="4946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491" y="3149828"/>
            <a:ext cx="6016251" cy="355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Earth’s Magnetic Field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9472" y="2079923"/>
            <a:ext cx="4509050" cy="375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8369" y="1274336"/>
            <a:ext cx="6304257" cy="4450555"/>
          </a:xfrm>
        </p:spPr>
        <p:txBody>
          <a:bodyPr/>
          <a:lstStyle/>
          <a:p>
            <a:r>
              <a:rPr lang="en-US" sz="2400" dirty="0"/>
              <a:t>We wanted to investigate Earth’s Magnetic Field</a:t>
            </a:r>
          </a:p>
          <a:p>
            <a:r>
              <a:rPr lang="en-US" sz="2400" dirty="0"/>
              <a:t>We needed a sensor that was highly sensitive</a:t>
            </a:r>
          </a:p>
        </p:txBody>
      </p:sp>
    </p:spTree>
    <p:extLst>
      <p:ext uri="{BB962C8B-B14F-4D97-AF65-F5344CB8AC3E}">
        <p14:creationId xmlns:p14="http://schemas.microsoft.com/office/powerpoint/2010/main" val="120416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Earth’s Magnetic Field cont.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40970" y="1879434"/>
            <a:ext cx="4995332" cy="45835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Hall Effect was not sensitive enough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Next, we investigated </a:t>
            </a:r>
            <a:r>
              <a:rPr lang="en-US" sz="2400" i="1" dirty="0" err="1"/>
              <a:t>Adafruit</a:t>
            </a:r>
            <a:r>
              <a:rPr lang="en-US" sz="2400" dirty="0" err="1"/>
              <a:t>’s</a:t>
            </a:r>
            <a:r>
              <a:rPr lang="en-US" sz="2400" dirty="0"/>
              <a:t> 10 Degrees of Freedom…Also, not sensitive enough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Finally found the one: </a:t>
            </a:r>
            <a:r>
              <a:rPr lang="en-US" sz="2400" i="1" dirty="0" err="1"/>
              <a:t>Adafruit’s</a:t>
            </a:r>
            <a:r>
              <a:rPr lang="en-US" sz="2400" dirty="0"/>
              <a:t> HMC5883L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7214" y="1554370"/>
            <a:ext cx="1874630" cy="1874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399" y="2803052"/>
            <a:ext cx="3044314" cy="23700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100" y="4602486"/>
            <a:ext cx="2649259" cy="206020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13" name="Multiply 12"/>
          <p:cNvSpPr/>
          <p:nvPr/>
        </p:nvSpPr>
        <p:spPr>
          <a:xfrm>
            <a:off x="-102280" y="1173515"/>
            <a:ext cx="2108633" cy="2575081"/>
          </a:xfrm>
          <a:prstGeom prst="mathMultiply">
            <a:avLst>
              <a:gd name="adj1" fmla="val 759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y 15"/>
          <p:cNvSpPr/>
          <p:nvPr/>
        </p:nvSpPr>
        <p:spPr>
          <a:xfrm>
            <a:off x="1716448" y="2803052"/>
            <a:ext cx="2340216" cy="2567660"/>
          </a:xfrm>
          <a:prstGeom prst="mathMultiply">
            <a:avLst>
              <a:gd name="adj1" fmla="val 759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1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853" y="0"/>
            <a:ext cx="10131425" cy="1456267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Voltage Gradient</a:t>
            </a:r>
          </a:p>
        </p:txBody>
      </p:sp>
      <p:pic>
        <p:nvPicPr>
          <p:cNvPr id="8" name="Picture 7" descr="20160326_1527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92" y="1102034"/>
            <a:ext cx="7105889" cy="4001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761865" y="443286"/>
            <a:ext cx="4206240" cy="6021977"/>
          </a:xfrm>
          <a:prstGeom prst="rect">
            <a:avLst/>
          </a:prstGeom>
          <a:solidFill>
            <a:srgbClr val="CC6600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38160" y="728133"/>
            <a:ext cx="3409406" cy="5437536"/>
          </a:xfrm>
          <a:prstGeom prst="rect">
            <a:avLst/>
          </a:prstGeom>
          <a:noFill/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27596" y="1005046"/>
            <a:ext cx="2866595" cy="4883710"/>
          </a:xfrm>
          <a:prstGeom prst="rect">
            <a:avLst/>
          </a:prstGeom>
          <a:noFill/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val 8"/>
          <p:cNvSpPr/>
          <p:nvPr/>
        </p:nvSpPr>
        <p:spPr>
          <a:xfrm>
            <a:off x="11046587" y="1091624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328954" y="1088676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601672" y="1084005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9113632" y="1175445"/>
            <a:ext cx="1668007" cy="501445"/>
          </a:xfrm>
          <a:prstGeom prst="wedgeRectCallout">
            <a:avLst>
              <a:gd name="adj1" fmla="val 69331"/>
              <a:gd name="adj2" fmla="val -478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Conductor plate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9390612" y="2113379"/>
            <a:ext cx="1668007" cy="284605"/>
          </a:xfrm>
          <a:prstGeom prst="wedgeRectCallout">
            <a:avLst>
              <a:gd name="adj1" fmla="val 71612"/>
              <a:gd name="adj2" fmla="val -3770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Guard Ring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10037137" y="2670108"/>
            <a:ext cx="1668007" cy="501445"/>
          </a:xfrm>
          <a:prstGeom prst="wedgeRectCallout">
            <a:avLst>
              <a:gd name="adj1" fmla="val 51926"/>
              <a:gd name="adj2" fmla="val -3511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Ground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656" y="4834734"/>
            <a:ext cx="1677909" cy="1532773"/>
          </a:xfrm>
          <a:prstGeom prst="ellipse">
            <a:avLst/>
          </a:prstGeom>
          <a:ln w="38100">
            <a:solidFill>
              <a:srgbClr val="FF0000"/>
            </a:solidFill>
          </a:ln>
        </p:spPr>
      </p:pic>
      <p:sp>
        <p:nvSpPr>
          <p:cNvPr id="18" name="Oval 17"/>
          <p:cNvSpPr/>
          <p:nvPr/>
        </p:nvSpPr>
        <p:spPr>
          <a:xfrm>
            <a:off x="2430379" y="2920830"/>
            <a:ext cx="385010" cy="4359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20" name="Straight Connector 19"/>
          <p:cNvCxnSpPr>
            <a:stCxn id="18" idx="7"/>
            <a:endCxn id="14" idx="7"/>
          </p:cNvCxnSpPr>
          <p:nvPr/>
        </p:nvCxnSpPr>
        <p:spPr>
          <a:xfrm>
            <a:off x="2759006" y="2984678"/>
            <a:ext cx="2549835" cy="2074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8" idx="3"/>
          </p:cNvCxnSpPr>
          <p:nvPr/>
        </p:nvCxnSpPr>
        <p:spPr>
          <a:xfrm>
            <a:off x="2486762" y="3292963"/>
            <a:ext cx="1481274" cy="2710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1022" y="6367507"/>
            <a:ext cx="3281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Link</a:t>
            </a:r>
            <a:r>
              <a:rPr lang="en-US" dirty="0"/>
              <a:t>: http://tinyurl.com/h9bqwzc</a:t>
            </a:r>
          </a:p>
        </p:txBody>
      </p:sp>
    </p:spTree>
    <p:extLst>
      <p:ext uri="{BB962C8B-B14F-4D97-AF65-F5344CB8AC3E}">
        <p14:creationId xmlns:p14="http://schemas.microsoft.com/office/powerpoint/2010/main" val="397374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9" grpId="0" animBg="1"/>
      <p:bldP spid="12" grpId="0" animBg="1"/>
      <p:bldP spid="13" grpId="0" animBg="1"/>
      <p:bldP spid="11" grpId="0" animBg="1"/>
      <p:bldP spid="15" grpId="0" animBg="1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UV 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609600"/>
            <a:ext cx="4995334" cy="3649134"/>
          </a:xfrm>
        </p:spPr>
        <p:txBody>
          <a:bodyPr/>
          <a:lstStyle/>
          <a:p>
            <a:r>
              <a:rPr lang="en-US" dirty="0"/>
              <a:t>No Data Collected</a:t>
            </a:r>
          </a:p>
          <a:p>
            <a:r>
              <a:rPr lang="en-US" dirty="0"/>
              <a:t>2 UV sensors used so that we can measure both UV A+B and also just B.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0800000">
            <a:off x="6449992" y="1346684"/>
            <a:ext cx="4668582" cy="4656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88" y="3276600"/>
            <a:ext cx="5057775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992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HUMIDITY &amp; TEMPERATURE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2142067"/>
            <a:ext cx="6292047" cy="3649134"/>
          </a:xfrm>
        </p:spPr>
        <p:txBody>
          <a:bodyPr/>
          <a:lstStyle/>
          <a:p>
            <a:pPr fontAlgn="base"/>
            <a:r>
              <a:rPr lang="en-US" dirty="0"/>
              <a:t> Data Not Collected</a:t>
            </a:r>
          </a:p>
          <a:p>
            <a:pPr fontAlgn="base"/>
            <a:endParaRPr lang="en-US" dirty="0"/>
          </a:p>
          <a:p>
            <a:pPr fontAlgn="base"/>
            <a:r>
              <a:rPr lang="en-US" i="1" dirty="0" err="1"/>
              <a:t>Sparkfun</a:t>
            </a:r>
            <a:r>
              <a:rPr lang="en-US" dirty="0"/>
              <a:t> Humidity Sensor Breakout ​ - Rejected</a:t>
            </a:r>
          </a:p>
          <a:p>
            <a:pPr fontAlgn="base"/>
            <a:endParaRPr lang="en-US" dirty="0"/>
          </a:p>
          <a:p>
            <a:pPr fontAlgn="base"/>
            <a:r>
              <a:rPr lang="en-US" i="1" dirty="0"/>
              <a:t>Modern Device </a:t>
            </a:r>
            <a:r>
              <a:rPr lang="en-US" dirty="0"/>
              <a:t>SHT21 Humidity &amp; Temperature​ - Accepted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The Goal was to gather relative humidity data at  known temperatures and locations.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74813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US" dirty="0"/>
              <a:t> </a:t>
            </a:r>
          </a:p>
        </p:txBody>
      </p:sp>
      <p:pic>
        <p:nvPicPr>
          <p:cNvPr id="13" name="Content Placeholder 12" descr="SHT21 Humidity and Temp Sensor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6013" t="19537" r="28143" b="7428"/>
          <a:stretch/>
        </p:blipFill>
        <p:spPr bwMode="auto">
          <a:xfrm>
            <a:off x="7243438" y="3429000"/>
            <a:ext cx="2723879" cy="2885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566" y="527109"/>
            <a:ext cx="2784261" cy="278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Multiply 8"/>
          <p:cNvSpPr/>
          <p:nvPr/>
        </p:nvSpPr>
        <p:spPr>
          <a:xfrm>
            <a:off x="8903932" y="285748"/>
            <a:ext cx="3009527" cy="3266982"/>
          </a:xfrm>
          <a:prstGeom prst="mathMultiply">
            <a:avLst>
              <a:gd name="adj1" fmla="val 59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9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3078</TotalTime>
  <Words>184</Words>
  <Application>Microsoft Office PowerPoint</Application>
  <PresentationFormat>Widescreen</PresentationFormat>
  <Paragraphs>57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Constantia</vt:lpstr>
      <vt:lpstr>Courier New</vt:lpstr>
      <vt:lpstr>Times New Roman</vt:lpstr>
      <vt:lpstr>Wingdings</vt:lpstr>
      <vt:lpstr>Celestial</vt:lpstr>
      <vt:lpstr>Ascend Balloon Launch  ECE294</vt:lpstr>
      <vt:lpstr>Onboard Sensors </vt:lpstr>
      <vt:lpstr>Automatic Packet Reporting System (APRS)</vt:lpstr>
      <vt:lpstr>Automatic Packet Reporting System (APRS)</vt:lpstr>
      <vt:lpstr>Earth’s Magnetic Field </vt:lpstr>
      <vt:lpstr>Earth’s Magnetic Field cont. </vt:lpstr>
      <vt:lpstr>Voltage Gradient</vt:lpstr>
      <vt:lpstr>UV Sensor</vt:lpstr>
      <vt:lpstr>HUMIDITY &amp; TEMPERATURE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Ascend Balloon Launch – ECE294</dc:title>
  <dc:creator>Rahim Muhammad</dc:creator>
  <cp:lastModifiedBy>Rahim Muhammad</cp:lastModifiedBy>
  <cp:revision>43</cp:revision>
  <dcterms:created xsi:type="dcterms:W3CDTF">2016-04-07T16:48:33Z</dcterms:created>
  <dcterms:modified xsi:type="dcterms:W3CDTF">2016-04-09T21:44:10Z</dcterms:modified>
</cp:coreProperties>
</file>